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e Vietnam" panose="02020500000000000000" charset="0"/>
      <p:regular r:id="rId12"/>
    </p:embeddedFont>
    <p:embeddedFont>
      <p:font typeface="Be Vietnam Thin" panose="02020500000000000000" charset="0"/>
      <p:regular r:id="rId13"/>
    </p:embeddedFont>
    <p:embeddedFont>
      <p:font typeface="Be Vietnam Ultra-Bold" panose="02020500000000000000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Marykate" panose="02020500000000000000" charset="0"/>
      <p:regular r:id="rId23"/>
    </p:embeddedFont>
    <p:embeddedFont>
      <p:font typeface="文鼎空疊圓" panose="020B0609010101010101" pitchFamily="49" charset="-120"/>
      <p:regular r:id="rId24"/>
    </p:embeddedFont>
    <p:embeddedFont>
      <p:font typeface="微軟正黑體" panose="020B0604030504040204" pitchFamily="34" charset="-120"/>
      <p:regular r:id="rId25"/>
      <p:bold r:id="rId26"/>
    </p:embeddedFont>
    <p:embeddedFont>
      <p:font typeface="萬用空疊圓" panose="020B0609010101010101" pitchFamily="49" charset="-12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87746&amp;picture=bird" TargetMode="External"/><Relationship Id="rId7" Type="http://schemas.openxmlformats.org/officeDocument/2006/relationships/hyperlink" Target="https://freepngimg.com/png/37386-balloo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publicdomainpictures.net/view-image.php?image=109484&amp;picture=robin-bird-decoration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ank_You!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fpp.commons.gc.cuny.edu/2020/01/06/plan-your-work-work-your-pla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448-team-work-png-h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vblibrary/438511984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tl/calendar-pn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%E3%83%81%E3%82%A7%E3%83%83%E3%82%AF-%E3%83%AA%E3%82%B9%E3%83%88-%E4%B8%80%E8%A6%A7-%E8%A9%A6%E9%A8%93-%E3%83%86%E3%82%B9%E3%83%88-%E3%83%81%E3%82%A7%E3%83%83%E3%82%AF-%E3%83%9E%E3%83%BC%E3%82%AF-%E7%9B%AE%E7%9B%9B%E3%82%8A-36969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ameruelo.wordpress.com/category/temas-de-musica/page/34/" TargetMode="External"/><Relationship Id="rId7" Type="http://schemas.openxmlformats.org/officeDocument/2006/relationships/hyperlink" Target="https://www.tdktalks.com/speech-ending-transitions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hyperlink" Target="https://pxhere.com/it/photo/1587939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rk_pink_cosmos_flower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937260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69342" y="4644773"/>
            <a:ext cx="14149315" cy="137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65"/>
              </a:lnSpc>
            </a:pPr>
            <a:r>
              <a:rPr lang="en-US" sz="8618">
                <a:solidFill>
                  <a:srgbClr val="FF724F"/>
                </a:solidFill>
                <a:latin typeface="Marykate"/>
              </a:rPr>
              <a:t>112-1  </a:t>
            </a:r>
            <a:r>
              <a:rPr lang="en-US" sz="8618" b="1">
                <a:solidFill>
                  <a:srgbClr val="FF724F"/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五年級英文科課程計畫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57750" y="7160538"/>
            <a:ext cx="200724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3"/>
              </a:lnSpc>
              <a:spcBef>
                <a:spcPct val="0"/>
              </a:spcBef>
            </a:pPr>
            <a:r>
              <a:rPr lang="en-US" sz="48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連偉蓉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56B074F-C440-4FC0-BDE3-9870192EF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934067">
            <a:off x="14246075" y="2029449"/>
            <a:ext cx="2067087" cy="137698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914F07D-FDE8-4D2A-94BD-A87CB02D8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63975">
            <a:off x="3775020" y="6617042"/>
            <a:ext cx="1322724" cy="198408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82C80EA7-4E4B-4C03-8A9E-FF662F00AE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9865683">
            <a:off x="1723738" y="1127770"/>
            <a:ext cx="2661724" cy="356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6741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165936" y="1352550"/>
            <a:ext cx="11956128" cy="229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9"/>
              </a:lnSpc>
            </a:pPr>
            <a:r>
              <a:rPr lang="en-US" sz="17199">
                <a:solidFill>
                  <a:srgbClr val="FF724F"/>
                </a:solidFill>
                <a:latin typeface="Marykate"/>
              </a:rPr>
              <a:t>Thank you!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43400" y="5022269"/>
            <a:ext cx="8552948" cy="285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89"/>
              </a:lnSpc>
            </a:pPr>
            <a:r>
              <a:rPr lang="en-US" sz="8206">
                <a:solidFill>
                  <a:srgbClr val="5F8963"/>
                </a:solidFill>
                <a:latin typeface="Be Vietnam Ultra-Bold"/>
              </a:rPr>
              <a:t>Classroom: 117</a:t>
            </a:r>
          </a:p>
          <a:p>
            <a:pPr algn="ctr">
              <a:lnSpc>
                <a:spcPts val="11489"/>
              </a:lnSpc>
              <a:spcBef>
                <a:spcPct val="0"/>
              </a:spcBef>
            </a:pPr>
            <a:r>
              <a:rPr lang="en-US" sz="8206">
                <a:solidFill>
                  <a:srgbClr val="FF724F"/>
                </a:solidFill>
                <a:latin typeface="Be Vietnam Ultra-Bold"/>
              </a:rPr>
              <a:t>Phone ext. 817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DE3BFBF-B264-42E0-9F41-28C8C549F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891622">
            <a:off x="13663270" y="5354144"/>
            <a:ext cx="2917588" cy="218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37422" y="1026741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128314" y="1423349"/>
            <a:ext cx="12942847" cy="171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0"/>
              </a:lnSpc>
              <a:spcBef>
                <a:spcPct val="0"/>
              </a:spcBef>
            </a:pPr>
            <a:r>
              <a:rPr lang="en-US" sz="11222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教學目標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85546" y="5535959"/>
            <a:ext cx="12870925" cy="164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24"/>
              </a:lnSpc>
              <a:spcBef>
                <a:spcPct val="0"/>
              </a:spcBef>
            </a:pPr>
            <a:r>
              <a:rPr lang="en-US" sz="96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增進英文</a:t>
            </a:r>
            <a:r>
              <a:rPr lang="en-US" sz="9600" b="1">
                <a:solidFill>
                  <a:srgbClr val="FF72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sz="9600" b="1">
                <a:solidFill>
                  <a:srgbClr val="FD28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en-US" sz="9600" b="1">
                <a:solidFill>
                  <a:srgbClr val="54E1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r>
              <a:rPr lang="en-US" sz="9600" b="1">
                <a:solidFill>
                  <a:srgbClr val="0E10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r>
              <a:rPr lang="en-US" sz="96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541E315-9609-4AAB-974D-E02D816C1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33316">
            <a:off x="13349184" y="2428743"/>
            <a:ext cx="2431354" cy="243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699" y="1026741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134600" y="4009673"/>
            <a:ext cx="6374608" cy="4048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4"/>
              </a:lnSpc>
            </a:pPr>
            <a:r>
              <a:rPr lang="en-US" sz="2517">
                <a:solidFill>
                  <a:srgbClr val="5F8963"/>
                </a:solidFill>
                <a:latin typeface="Be Vietnam Thin"/>
              </a:rPr>
              <a:t>I</a:t>
            </a:r>
          </a:p>
          <a:p>
            <a:pPr algn="ctr">
              <a:lnSpc>
                <a:spcPts val="10663"/>
              </a:lnSpc>
            </a:pPr>
            <a:r>
              <a:rPr lang="en-US" sz="6000">
                <a:solidFill>
                  <a:srgbClr val="54E107"/>
                </a:solidFill>
                <a:latin typeface="Be Vietnam Ultra-Bold"/>
              </a:rPr>
              <a:t>e-Star 7</a:t>
            </a:r>
            <a:r>
              <a:rPr lang="en-US" sz="6000">
                <a:solidFill>
                  <a:srgbClr val="5F8963"/>
                </a:solidFill>
                <a:latin typeface="Be Vietnam Ultra-Bold"/>
              </a:rPr>
              <a:t> </a:t>
            </a:r>
          </a:p>
          <a:p>
            <a:pPr algn="ctr">
              <a:lnSpc>
                <a:spcPts val="10663"/>
              </a:lnSpc>
            </a:pPr>
            <a:r>
              <a:rPr lang="en-US" sz="6000">
                <a:solidFill>
                  <a:srgbClr val="FF724F"/>
                </a:solidFill>
                <a:latin typeface="Be Vietnam Ultra-Bold"/>
              </a:rPr>
              <a:t>Picture Books</a:t>
            </a:r>
          </a:p>
          <a:p>
            <a:pPr algn="ctr">
              <a:lnSpc>
                <a:spcPts val="3524"/>
              </a:lnSpc>
            </a:pPr>
            <a:endParaRPr lang="en-US" sz="7616">
              <a:solidFill>
                <a:srgbClr val="FF724F"/>
              </a:solidFill>
              <a:latin typeface="Be Vietnam Ultra-Bold"/>
            </a:endParaRPr>
          </a:p>
          <a:p>
            <a:pPr algn="ctr">
              <a:lnSpc>
                <a:spcPts val="3524"/>
              </a:lnSpc>
              <a:spcBef>
                <a:spcPct val="0"/>
              </a:spcBef>
            </a:pPr>
            <a:r>
              <a:rPr lang="en-US" sz="2517">
                <a:solidFill>
                  <a:srgbClr val="5F8963"/>
                </a:solidFill>
                <a:latin typeface="Be Vietnam Thin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78790" y="1170056"/>
            <a:ext cx="14730419" cy="187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13"/>
              </a:lnSpc>
              <a:spcBef>
                <a:spcPct val="0"/>
              </a:spcBef>
            </a:pPr>
            <a:r>
              <a:rPr lang="en-US" sz="12224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教材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4ED2B8D-2F53-44D3-B006-ECEEAB0C1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8597" y="4472893"/>
            <a:ext cx="3705762" cy="277932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4B4F6EE-B6F4-4DCF-B64E-47B9A4054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6691" y="3954634"/>
            <a:ext cx="4690250" cy="351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90079" y="1028700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35685" y="1222605"/>
            <a:ext cx="15016630" cy="170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46"/>
              </a:lnSpc>
            </a:pPr>
            <a:r>
              <a:rPr lang="en-US" sz="11176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教法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48800" y="4109001"/>
            <a:ext cx="6403827" cy="4256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32"/>
              </a:lnSpc>
            </a:pPr>
            <a:r>
              <a:rPr lang="en-US" sz="8951">
                <a:solidFill>
                  <a:srgbClr val="5F8963"/>
                </a:solidFill>
                <a:latin typeface="Be Vietnam Ultra-Bold"/>
              </a:rPr>
              <a:t>Task base</a:t>
            </a:r>
          </a:p>
          <a:p>
            <a:pPr algn="ctr">
              <a:lnSpc>
                <a:spcPts val="10712"/>
              </a:lnSpc>
            </a:pPr>
            <a:r>
              <a:rPr lang="en-US" sz="6600" b="1">
                <a:solidFill>
                  <a:srgbClr val="FF72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任務導向</a:t>
            </a:r>
          </a:p>
          <a:p>
            <a:pPr algn="ctr">
              <a:lnSpc>
                <a:spcPts val="10712"/>
              </a:lnSpc>
              <a:spcBef>
                <a:spcPct val="0"/>
              </a:spcBef>
            </a:pPr>
            <a:r>
              <a:rPr lang="en-US" sz="6600" b="1">
                <a:solidFill>
                  <a:srgbClr val="FCA95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合作學習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86387B0-8389-43C2-9FC9-E7724483C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37823">
            <a:off x="2435373" y="3812910"/>
            <a:ext cx="6573213" cy="418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37422" y="874341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904321" y="2042127"/>
            <a:ext cx="12496801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67"/>
              </a:lnSpc>
            </a:pPr>
            <a:r>
              <a:rPr lang="en-US" sz="11242">
                <a:solidFill>
                  <a:srgbClr val="FF724F"/>
                </a:solidFill>
                <a:latin typeface="Marykate"/>
              </a:rPr>
              <a:t> </a:t>
            </a:r>
            <a:r>
              <a:rPr lang="en-US" sz="11242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預計教學進度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53600" y="4989141"/>
            <a:ext cx="6705599" cy="2681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59"/>
              </a:lnSpc>
            </a:pPr>
            <a:r>
              <a:rPr lang="zh-TW" altLang="en-US" sz="66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en-US" sz="66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單元:</a:t>
            </a:r>
            <a:r>
              <a:rPr lang="en-US" sz="6600" b="1">
                <a:solidFill>
                  <a:srgbClr val="86A2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6600" b="1">
                <a:solidFill>
                  <a:srgbClr val="FD28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6節</a:t>
            </a:r>
          </a:p>
          <a:p>
            <a:pPr algn="ctr">
              <a:lnSpc>
                <a:spcPts val="10759"/>
              </a:lnSpc>
              <a:spcBef>
                <a:spcPct val="0"/>
              </a:spcBef>
            </a:pPr>
            <a:r>
              <a:rPr lang="en-US" sz="6600" b="1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繪本</a:t>
            </a:r>
            <a:r>
              <a:rPr lang="en-US" sz="66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sz="6600" b="1">
                <a:solidFill>
                  <a:srgbClr val="86A27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66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sz="6600" b="1">
                <a:solidFill>
                  <a:srgbClr val="FD28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1節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DA135D1-F805-4DD4-9C7E-6AD14E3BE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99915">
            <a:off x="5619497" y="5123815"/>
            <a:ext cx="2962092" cy="217527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D918A3A-5D81-4C8A-B922-36F611E18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619246">
            <a:off x="1919620" y="4560892"/>
            <a:ext cx="2664086" cy="266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81685" y="1574864"/>
            <a:ext cx="11776890" cy="156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16"/>
              </a:lnSpc>
            </a:pPr>
            <a:r>
              <a:rPr lang="en-US" sz="11242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評量方式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96000" y="4418383"/>
            <a:ext cx="7696200" cy="2449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67"/>
              </a:lnSpc>
            </a:pPr>
            <a:r>
              <a:rPr lang="en-US" sz="7048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定期評量</a:t>
            </a:r>
            <a:r>
              <a:rPr lang="en-US" sz="7048">
                <a:solidFill>
                  <a:srgbClr val="5F8963"/>
                </a:solidFill>
                <a:ea typeface="Be Vietnam Ultra-Bold"/>
              </a:rPr>
              <a:t>:  </a:t>
            </a:r>
            <a:r>
              <a:rPr lang="en-US" sz="7048" b="1">
                <a:solidFill>
                  <a:srgbClr val="5F8963"/>
                </a:solidFill>
                <a:latin typeface="Comic Sans MS" panose="030F0702030302020204" pitchFamily="66" charset="0"/>
                <a:ea typeface="Be Vietnam Ultra-Bold"/>
              </a:rPr>
              <a:t>40%</a:t>
            </a:r>
          </a:p>
          <a:p>
            <a:pPr algn="ctr">
              <a:lnSpc>
                <a:spcPts val="9867"/>
              </a:lnSpc>
              <a:spcBef>
                <a:spcPct val="0"/>
              </a:spcBef>
            </a:pPr>
            <a:r>
              <a:rPr lang="en-US" sz="7048" b="1">
                <a:solidFill>
                  <a:srgbClr val="FF72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多元評量</a:t>
            </a:r>
            <a:r>
              <a:rPr lang="en-US" sz="7048">
                <a:solidFill>
                  <a:srgbClr val="FF724F"/>
                </a:solidFill>
                <a:ea typeface="Be Vietnam Ultra-Bold"/>
              </a:rPr>
              <a:t>:</a:t>
            </a:r>
            <a:r>
              <a:rPr lang="en-US" sz="7048">
                <a:solidFill>
                  <a:srgbClr val="FF724F"/>
                </a:solidFill>
                <a:latin typeface="Be Vietnam"/>
              </a:rPr>
              <a:t>  </a:t>
            </a:r>
            <a:r>
              <a:rPr lang="en-US" sz="7048" b="1">
                <a:solidFill>
                  <a:srgbClr val="FF724F"/>
                </a:solidFill>
                <a:latin typeface="Comic Sans MS" panose="030F0702030302020204" pitchFamily="66" charset="0"/>
              </a:rPr>
              <a:t>60%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35C1ED5-69C6-4D35-A3FE-A6DA9A4A1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592649">
            <a:off x="2661243" y="5178599"/>
            <a:ext cx="2429023" cy="2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6740"/>
            <a:ext cx="16230600" cy="8229600"/>
            <a:chOff x="0" y="-715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-715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70234" y="1445017"/>
            <a:ext cx="16547533" cy="1718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88"/>
              </a:lnSpc>
              <a:spcBef>
                <a:spcPct val="0"/>
              </a:spcBef>
            </a:pPr>
            <a:r>
              <a:rPr lang="en-US" sz="11206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多元評量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67401" y="4663380"/>
            <a:ext cx="8009016" cy="2636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20"/>
              </a:lnSpc>
            </a:pPr>
            <a:r>
              <a:rPr lang="en-US" sz="8000" b="1">
                <a:solidFill>
                  <a:srgbClr val="0E10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聽力</a:t>
            </a:r>
            <a:r>
              <a:rPr lang="en-US" sz="8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sz="8000" b="1">
                <a:solidFill>
                  <a:srgbClr val="FD28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口說</a:t>
            </a:r>
          </a:p>
          <a:p>
            <a:pPr algn="ctr">
              <a:lnSpc>
                <a:spcPts val="10620"/>
              </a:lnSpc>
              <a:spcBef>
                <a:spcPct val="0"/>
              </a:spcBef>
            </a:pPr>
            <a:r>
              <a:rPr lang="en-US" sz="80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sz="8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sz="8000" b="1">
                <a:solidFill>
                  <a:srgbClr val="EF913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課堂表現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7F0D094-0C24-4C84-9ED1-15B9D1BCC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39340">
            <a:off x="4306754" y="6501331"/>
            <a:ext cx="1526334" cy="176438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9490964-DF94-43ED-908F-4509C3434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9828">
            <a:off x="13903454" y="5057998"/>
            <a:ext cx="2864296" cy="184700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F218C00-31E0-44FD-B341-0DFD64172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680322">
            <a:off x="1763101" y="3870626"/>
            <a:ext cx="3097816" cy="1998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971799" y="2084313"/>
            <a:ext cx="78870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92"/>
              </a:lnSpc>
            </a:pPr>
            <a:r>
              <a:rPr lang="en-US" sz="11242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親師合作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40787" y="4730481"/>
            <a:ext cx="11753144" cy="4008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49"/>
              </a:lnSpc>
            </a:pPr>
            <a:r>
              <a:rPr lang="en-US" sz="80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sz="8000" b="1">
                <a:solidFill>
                  <a:srgbClr val="FD28C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2次</a:t>
            </a:r>
            <a:r>
              <a:rPr lang="en-US" sz="8000" b="1">
                <a:solidFill>
                  <a:srgbClr val="FF72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</a:p>
          <a:p>
            <a:pPr algn="ctr">
              <a:lnSpc>
                <a:spcPts val="10749"/>
              </a:lnSpc>
              <a:spcBef>
                <a:spcPct val="0"/>
              </a:spcBef>
            </a:pPr>
            <a:r>
              <a:rPr lang="en-US" sz="8000" b="1">
                <a:solidFill>
                  <a:srgbClr val="5F89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sz="8000" b="1">
                <a:solidFill>
                  <a:srgbClr val="0E10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sz="8000" b="1">
                <a:solidFill>
                  <a:srgbClr val="FF72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單字句型小考</a:t>
            </a:r>
          </a:p>
          <a:p>
            <a:pPr algn="ctr">
              <a:lnSpc>
                <a:spcPts val="10749"/>
              </a:lnSpc>
              <a:spcBef>
                <a:spcPct val="0"/>
              </a:spcBef>
            </a:pPr>
            <a:r>
              <a:rPr lang="en-US" sz="8000" b="1">
                <a:solidFill>
                  <a:srgbClr val="FFFF00"/>
                </a:solidFill>
                <a:highlight>
                  <a:srgbClr val="00808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12/27</a:t>
            </a:r>
            <a:r>
              <a:rPr lang="en-US" sz="8000" b="1">
                <a:solidFill>
                  <a:srgbClr val="FF72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8000" b="1">
                <a:solidFill>
                  <a:srgbClr val="FF72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英語演說比賽</a:t>
            </a:r>
            <a:endParaRPr lang="en-US" sz="8000" b="1">
              <a:solidFill>
                <a:srgbClr val="FF724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15F7282-DDCC-4886-96CE-EF0A4A864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61357">
            <a:off x="13519386" y="3569547"/>
            <a:ext cx="2232256" cy="167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641" y="700944"/>
            <a:ext cx="16892163" cy="8881194"/>
            <a:chOff x="0" y="0"/>
            <a:chExt cx="6162307" cy="3239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62307" cy="3239884"/>
            </a:xfrm>
            <a:custGeom>
              <a:avLst/>
              <a:gdLst/>
              <a:ahLst/>
              <a:cxnLst/>
              <a:rect l="l" t="t" r="r" b="b"/>
              <a:pathLst>
                <a:path w="6162307" h="3239884">
                  <a:moveTo>
                    <a:pt x="0" y="0"/>
                  </a:moveTo>
                  <a:lnTo>
                    <a:pt x="0" y="3239884"/>
                  </a:lnTo>
                  <a:lnTo>
                    <a:pt x="6162307" y="3239884"/>
                  </a:lnTo>
                  <a:lnTo>
                    <a:pt x="6162307" y="0"/>
                  </a:lnTo>
                  <a:lnTo>
                    <a:pt x="0" y="0"/>
                  </a:lnTo>
                  <a:close/>
                  <a:moveTo>
                    <a:pt x="6101347" y="3178924"/>
                  </a:moveTo>
                  <a:lnTo>
                    <a:pt x="59690" y="3178924"/>
                  </a:lnTo>
                  <a:lnTo>
                    <a:pt x="59690" y="59690"/>
                  </a:lnTo>
                  <a:lnTo>
                    <a:pt x="6101347" y="59690"/>
                  </a:lnTo>
                  <a:lnTo>
                    <a:pt x="6101347" y="3178924"/>
                  </a:lnTo>
                  <a:close/>
                </a:path>
              </a:pathLst>
            </a:custGeom>
            <a:solidFill>
              <a:srgbClr val="FF724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5920967" cy="30021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20967" cy="3002180"/>
            </a:xfrm>
            <a:custGeom>
              <a:avLst/>
              <a:gdLst/>
              <a:ahLst/>
              <a:cxnLst/>
              <a:rect l="l" t="t" r="r" b="b"/>
              <a:pathLst>
                <a:path w="5920967" h="3002180">
                  <a:moveTo>
                    <a:pt x="0" y="0"/>
                  </a:moveTo>
                  <a:lnTo>
                    <a:pt x="5920967" y="0"/>
                  </a:lnTo>
                  <a:lnTo>
                    <a:pt x="5920967" y="3002180"/>
                  </a:lnTo>
                  <a:lnTo>
                    <a:pt x="0" y="3002180"/>
                  </a:lnTo>
                  <a:close/>
                </a:path>
              </a:pathLst>
            </a:custGeom>
            <a:solidFill>
              <a:srgbClr val="D1EFF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347504" y="3600450"/>
            <a:ext cx="14066890" cy="5377041"/>
          </a:xfrm>
          <a:custGeom>
            <a:avLst/>
            <a:gdLst/>
            <a:ahLst/>
            <a:cxnLst/>
            <a:rect l="l" t="t" r="r" b="b"/>
            <a:pathLst>
              <a:path w="3704860" h="1416175">
                <a:moveTo>
                  <a:pt x="0" y="0"/>
                </a:moveTo>
                <a:lnTo>
                  <a:pt x="3704860" y="0"/>
                </a:lnTo>
                <a:lnTo>
                  <a:pt x="3704860" y="1416175"/>
                </a:lnTo>
                <a:lnTo>
                  <a:pt x="0" y="1416175"/>
                </a:lnTo>
                <a:close/>
              </a:path>
            </a:pathLst>
          </a:custGeom>
          <a:solidFill>
            <a:srgbClr val="FFD055"/>
          </a:solidFill>
        </p:spPr>
      </p:sp>
      <p:sp>
        <p:nvSpPr>
          <p:cNvPr id="9" name="TextBox 9"/>
          <p:cNvSpPr txBox="1"/>
          <p:nvPr/>
        </p:nvSpPr>
        <p:spPr>
          <a:xfrm>
            <a:off x="870234" y="1445017"/>
            <a:ext cx="16547533" cy="1718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88"/>
              </a:lnSpc>
              <a:spcBef>
                <a:spcPct val="0"/>
              </a:spcBef>
            </a:pPr>
            <a:r>
              <a:rPr lang="en-US" sz="11206">
                <a:solidFill>
                  <a:srgbClr val="FF724F"/>
                </a:solidFill>
                <a:latin typeface="萬用空疊圓" panose="020B0609010101010101" pitchFamily="49" charset="-120"/>
                <a:ea typeface="萬用空疊圓" panose="020B0609010101010101" pitchFamily="49" charset="-120"/>
              </a:rPr>
              <a:t>定期評量日期範圍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4CA2770-40C0-473B-B0E0-448238706725}"/>
              </a:ext>
            </a:extLst>
          </p:cNvPr>
          <p:cNvSpPr/>
          <p:nvPr/>
        </p:nvSpPr>
        <p:spPr>
          <a:xfrm>
            <a:off x="3124200" y="4104728"/>
            <a:ext cx="12816296" cy="16483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400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4000" b="1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期中評量 </a:t>
            </a:r>
            <a:r>
              <a:rPr lang="en-US" altLang="zh-TW" sz="4000" b="1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   11/2</a:t>
            </a:r>
            <a:r>
              <a:rPr lang="zh-TW" altLang="en-US" sz="4000" b="1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4000" b="1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Starter Unit ~ Review 1</a:t>
            </a:r>
            <a:endParaRPr lang="zh-TW" altLang="en-US" sz="4000" b="1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5E20EF6-1534-473D-9E48-D75A1B7F760F}"/>
              </a:ext>
            </a:extLst>
          </p:cNvPr>
          <p:cNvSpPr/>
          <p:nvPr/>
        </p:nvSpPr>
        <p:spPr>
          <a:xfrm>
            <a:off x="2972801" y="6311830"/>
            <a:ext cx="12816296" cy="16483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4000"/>
              <a:t>   2. </a:t>
            </a: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期末評量</a:t>
            </a:r>
            <a:r>
              <a:rPr lang="en-US" altLang="zh-TW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     1/12        Unit 3 ~ Review 2</a:t>
            </a:r>
            <a:endParaRPr lang="zh-TW" altLang="en-US" sz="4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87</Words>
  <Application>Microsoft Office PowerPoint</Application>
  <PresentationFormat>自訂</PresentationFormat>
  <Paragraphs>33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2" baseType="lpstr">
      <vt:lpstr>Be Vietnam Ultra-Bold</vt:lpstr>
      <vt:lpstr>Be Vietnam</vt:lpstr>
      <vt:lpstr>Marykate</vt:lpstr>
      <vt:lpstr>Calibri</vt:lpstr>
      <vt:lpstr>文鼎空疊圓</vt:lpstr>
      <vt:lpstr>新細明體</vt:lpstr>
      <vt:lpstr>微軟正黑體</vt:lpstr>
      <vt:lpstr>Comic Sans MS</vt:lpstr>
      <vt:lpstr>Arial</vt:lpstr>
      <vt:lpstr>Be Vietnam Thin</vt:lpstr>
      <vt:lpstr>萬用空疊圓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Blue First Day Rules Modern Presentation</dc:title>
  <dc:creator>User</dc:creator>
  <cp:lastModifiedBy>BKY</cp:lastModifiedBy>
  <cp:revision>37</cp:revision>
  <dcterms:created xsi:type="dcterms:W3CDTF">2006-08-16T00:00:00Z</dcterms:created>
  <dcterms:modified xsi:type="dcterms:W3CDTF">2023-09-08T00:30:11Z</dcterms:modified>
  <dc:identifier>DAFtpxW_kDY</dc:identifier>
</cp:coreProperties>
</file>